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y="5143500" cx="9144000"/>
  <p:notesSz cx="6858000" cy="9144000"/>
  <p:embeddedFontLst>
    <p:embeddedFont>
      <p:font typeface="Old Standard TT"/>
      <p:regular r:id="rId50"/>
      <p:bold r:id="rId51"/>
      <p:italic r:id="rId5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6E2F7E-66BF-448E-AFF1-FAE00D09453C}">
  <a:tblStyle styleId="{C36E2F7E-66BF-448E-AFF1-FAE00D09453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font" Target="fonts/OldStandardTT-bold.fntdata"/><Relationship Id="rId50" Type="http://schemas.openxmlformats.org/officeDocument/2006/relationships/font" Target="fonts/OldStandardTT-regular.fntdata"/><Relationship Id="rId52" Type="http://schemas.openxmlformats.org/officeDocument/2006/relationships/font" Target="fonts/OldStandardTT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0700631d80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0700631d80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0700631d80_0_2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0700631d80_0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0700631d80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0700631d80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700631d80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0700631d80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700631d80_0_3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0700631d80_0_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0700631d80_0_3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0700631d80_0_3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0700631d80_0_3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0700631d80_0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0700631d80_0_3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0700631d80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0700631d80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0700631d80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0700631d80_0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0700631d80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0700631d80_0_3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0700631d80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0700631d80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0700631d80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0700631d80_0_3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0700631d80_0_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0700631d80_0_3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0700631d80_0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0700631d80_0_3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0700631d80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0700631d80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0700631d80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0700631d80_0_3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0700631d80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0700631d80_0_3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0700631d80_0_3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0700631d80_0_3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0700631d80_0_3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0700631d80_0_4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0700631d80_0_4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0700631d80_0_4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0700631d80_0_4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0700631d80_0_4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0700631d80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0700631d80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0700631d80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0700631d80_0_4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0700631d80_0_4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0700631d80_0_4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30700631d80_0_4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0700631d80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0700631d80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0700631d80_0_4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30700631d80_0_4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30700631d80_0_4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30700631d80_0_4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0700631d80_0_4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0700631d80_0_4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0700631d80_0_4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30700631d80_0_4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0700631d80_0_4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0700631d80_0_4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0700631d80_0_4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0700631d80_0_4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0700631d80_0_4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30700631d80_0_4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0700631d80_0_2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0700631d80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0700631d80_0_5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0700631d80_0_5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0700631d80_0_4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0700631d80_0_4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0700631d80_0_5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0700631d80_0_5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0700631d80_0_5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30700631d80_0_5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0700631d80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0700631d80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0700631d80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0700631d80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700631d80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0700631d80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0700631d80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0700631d80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0700631d80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0700631d80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512709" y="19738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Relationship Id="rId3" Type="http://schemas.openxmlformats.org/officeDocument/2006/relationships/hyperlink" Target="https://github.com/datastaxdevs/workshop-introduction-to-nosql.git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Databases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</a:t>
            </a:r>
            <a:endParaRPr/>
          </a:p>
        </p:txBody>
      </p:sp>
      <p:sp>
        <p:nvSpPr>
          <p:cNvPr id="114" name="Google Shape;114;p22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15" name="Google Shape;115;p22"/>
          <p:cNvGraphicFramePr/>
          <p:nvPr/>
        </p:nvGraphicFramePr>
        <p:xfrm>
          <a:off x="51270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{C36E2F7E-66BF-448E-AFF1-FAE00D09453C}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std_no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First_Name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Last_Name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entry_year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f</a:t>
                      </a:r>
                      <a:r>
                        <a:rPr lang="en">
                          <a:solidFill>
                            <a:schemeClr val="lt1"/>
                          </a:solidFill>
                        </a:rPr>
                        <a:t>ield_of_study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“4011111111”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“Amin”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</a:t>
                      </a:r>
                      <a:r>
                        <a:rPr lang="en">
                          <a:solidFill>
                            <a:schemeClr val="lt1"/>
                          </a:solidFill>
                        </a:rPr>
                        <a:t>Masoudi”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1401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“CS”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“4022222222”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“John”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“Smith”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1400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“CE”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Relation</a:t>
            </a:r>
            <a:endParaRPr/>
          </a:p>
        </p:txBody>
      </p:sp>
      <p:sp>
        <p:nvSpPr>
          <p:cNvPr id="121" name="Google Shape;121;p23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relationships refers to the relation between two or more clearly defined and compact tables of data that ensures data integrity and normalisation.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Relation</a:t>
            </a:r>
            <a:endParaRPr/>
          </a:p>
        </p:txBody>
      </p:sp>
      <p:sp>
        <p:nvSpPr>
          <p:cNvPr id="127" name="Google Shape;127;p24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</a:t>
            </a:r>
            <a:endParaRPr/>
          </a:p>
        </p:txBody>
      </p:sp>
      <p:graphicFrame>
        <p:nvGraphicFramePr>
          <p:cNvPr id="128" name="Google Shape;128;p24"/>
          <p:cNvGraphicFramePr/>
          <p:nvPr/>
        </p:nvGraphicFramePr>
        <p:xfrm>
          <a:off x="51270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{C36E2F7E-66BF-448E-AFF1-FAE00D09453C}</a:tableStyleId>
              </a:tblPr>
              <a:tblGrid>
                <a:gridCol w="516875"/>
                <a:gridCol w="1361050"/>
                <a:gridCol w="12348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address_id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amin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2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foo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2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129" name="Google Shape;129;p24"/>
          <p:cNvGraphicFramePr/>
          <p:nvPr/>
        </p:nvGraphicFramePr>
        <p:xfrm>
          <a:off x="4068825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{C36E2F7E-66BF-448E-AFF1-FAE00D09453C}</a:tableStyleId>
              </a:tblPr>
              <a:tblGrid>
                <a:gridCol w="1453825"/>
                <a:gridCol w="14538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address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Iran, tehran, …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2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London, …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SQL</a:t>
            </a:r>
            <a:endParaRPr/>
          </a:p>
        </p:txBody>
      </p:sp>
      <p:sp>
        <p:nvSpPr>
          <p:cNvPr id="135" name="Google Shape;135;p25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Structured Query Language</a:t>
            </a:r>
            <a:r>
              <a:rPr lang="en"/>
              <a:t> is a domain-specific language used to manage data, especially in a relational database management system.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SQL Example</a:t>
            </a:r>
            <a:endParaRPr/>
          </a:p>
        </p:txBody>
      </p:sp>
      <p:sp>
        <p:nvSpPr>
          <p:cNvPr id="141" name="Google Shape;141;p26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Input: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</a:t>
            </a:r>
            <a:r>
              <a:rPr lang="en"/>
              <a:t>students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</a:t>
            </a:r>
            <a:r>
              <a:rPr lang="en"/>
              <a:t> std_no = “4011111111” 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Output: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42" name="Google Shape;142;p26"/>
          <p:cNvGraphicFramePr/>
          <p:nvPr/>
        </p:nvGraphicFramePr>
        <p:xfrm>
          <a:off x="512700" y="3686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{C36E2F7E-66BF-448E-AFF1-FAE00D09453C}</a:tableStyleId>
              </a:tblPr>
              <a:tblGrid>
                <a:gridCol w="1460425"/>
                <a:gridCol w="1460425"/>
                <a:gridCol w="1460425"/>
                <a:gridCol w="1460425"/>
                <a:gridCol w="1460425"/>
              </a:tblGrid>
              <a:tr h="41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std_no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First_Name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Last_Name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entry_year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field_of_study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1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“4011111111”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“Amin”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“Masoudi”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1401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“CS”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</a:t>
            </a:r>
            <a:endParaRPr/>
          </a:p>
        </p:txBody>
      </p:sp>
      <p:sp>
        <p:nvSpPr>
          <p:cNvPr id="148" name="Google Shape;148;p27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some Scenario</a:t>
            </a:r>
            <a:endParaRPr/>
          </a:p>
        </p:txBody>
      </p:sp>
      <p:sp>
        <p:nvSpPr>
          <p:cNvPr id="154" name="Google Shape;154;p28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stored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I/O read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emp where office_id = 2```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SUM(salary) from emp```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</a:t>
            </a:r>
            <a:endParaRPr/>
          </a:p>
        </p:txBody>
      </p:sp>
      <p:sp>
        <p:nvSpPr>
          <p:cNvPr id="160" name="Google Shape;160;p29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Pros:</a:t>
            </a:r>
            <a:endParaRPr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" sz="1500"/>
              <a:t>ACID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" sz="1500"/>
              <a:t>Data accuracy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" sz="1500"/>
              <a:t>Simplicity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</a:t>
            </a:r>
            <a:endParaRPr/>
          </a:p>
        </p:txBody>
      </p:sp>
      <p:sp>
        <p:nvSpPr>
          <p:cNvPr id="166" name="Google Shape;166;p30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Cons:</a:t>
            </a:r>
            <a:endParaRPr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" sz="1500"/>
              <a:t>Scalability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" sz="1500"/>
              <a:t>Flexibility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" sz="1500"/>
              <a:t>Performance</a:t>
            </a:r>
            <a:endParaRPr sz="15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NoSQL</a:t>
            </a:r>
            <a:endParaRPr/>
          </a:p>
        </p:txBody>
      </p:sp>
      <p:sp>
        <p:nvSpPr>
          <p:cNvPr id="172" name="Google Shape;172;p31"/>
          <p:cNvSpPr txBox="1"/>
          <p:nvPr/>
        </p:nvSpPr>
        <p:spPr>
          <a:xfrm>
            <a:off x="490250" y="3307225"/>
            <a:ext cx="4410300" cy="9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Not only SQL</a:t>
            </a:r>
            <a:endParaRPr sz="1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</a:t>
            </a:r>
            <a:r>
              <a:rPr lang="en"/>
              <a:t>Concepts</a:t>
            </a:r>
            <a:endParaRPr/>
          </a:p>
        </p:txBody>
      </p:sp>
      <p:sp>
        <p:nvSpPr>
          <p:cNvPr id="65" name="Google Shape;65;p14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Interface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DataBase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DBMS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Distributed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Scaling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NoSQL</a:t>
            </a:r>
            <a:endParaRPr/>
          </a:p>
        </p:txBody>
      </p:sp>
      <p:sp>
        <p:nvSpPr>
          <p:cNvPr id="178" name="Google Shape;178;p32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3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Intro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Types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Tabular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Key-Value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Document oriented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Graph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Tabular</a:t>
            </a:r>
            <a:endParaRPr/>
          </a:p>
        </p:txBody>
      </p:sp>
      <p:sp>
        <p:nvSpPr>
          <p:cNvPr id="185" name="Google Shape;185;p33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3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is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Data stuct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Pros and Cons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4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…</a:t>
            </a:r>
            <a:endParaRPr/>
          </a:p>
        </p:txBody>
      </p:sp>
      <p:sp>
        <p:nvSpPr>
          <p:cNvPr id="192" name="Google Shape;192;p34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tabular database, essentially, organizes data in rows and columns, much like a spreadsheet, but with far greater power. It's designed for speedy querying and efficient data handling, making it perfect for intensive data management needs.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5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Struct</a:t>
            </a:r>
            <a:endParaRPr/>
          </a:p>
        </p:txBody>
      </p:sp>
      <p:sp>
        <p:nvSpPr>
          <p:cNvPr id="198" name="Google Shape;198;p35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Storing all data from a column </a:t>
            </a:r>
            <a:r>
              <a:rPr lang="en"/>
              <a:t>together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helps us in some scenarios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6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Scenarios</a:t>
            </a:r>
            <a:endParaRPr/>
          </a:p>
        </p:txBody>
      </p:sp>
      <p:sp>
        <p:nvSpPr>
          <p:cNvPr id="204" name="Google Shape;204;p36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first_name FROM emp where office_id=2```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Select * from emp where office_id = 2```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SELECT SUM(salary) from emp```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7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</a:t>
            </a:r>
            <a:endParaRPr/>
          </a:p>
        </p:txBody>
      </p:sp>
      <p:sp>
        <p:nvSpPr>
          <p:cNvPr id="210" name="Google Shape;210;p37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Pros: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Compresion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Aggregation (i.o sum)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OLAP (</a:t>
            </a:r>
            <a:r>
              <a:rPr lang="en"/>
              <a:t>Online analytical processing</a:t>
            </a:r>
            <a:r>
              <a:rPr lang="en"/>
              <a:t>)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8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</a:t>
            </a:r>
            <a:endParaRPr/>
          </a:p>
        </p:txBody>
      </p:sp>
      <p:sp>
        <p:nvSpPr>
          <p:cNvPr id="216" name="Google Shape;216;p38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Cons: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Writes are slower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Inefficient queries with multi-column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C</a:t>
            </a:r>
            <a:r>
              <a:rPr lang="en"/>
              <a:t>omplicated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Value</a:t>
            </a:r>
            <a:endParaRPr/>
          </a:p>
        </p:txBody>
      </p:sp>
      <p:sp>
        <p:nvSpPr>
          <p:cNvPr id="222" name="Google Shape;222;p3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3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How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Use cases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Examples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Hands-on Redis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Hands-on etcd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0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</a:t>
            </a:r>
            <a:endParaRPr/>
          </a:p>
        </p:txBody>
      </p:sp>
      <p:sp>
        <p:nvSpPr>
          <p:cNvPr id="229" name="Google Shape;229;p40"/>
          <p:cNvSpPr txBox="1"/>
          <p:nvPr>
            <p:ph idx="1" type="subTitle"/>
          </p:nvPr>
        </p:nvSpPr>
        <p:spPr>
          <a:xfrm>
            <a:off x="512700" y="1973825"/>
            <a:ext cx="49239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key-value database uses a simple key-value method to store data. It stores data as a collection of key-value pairs in which a key serves as a unique identifier. </a:t>
            </a:r>
            <a:endParaRPr/>
          </a:p>
        </p:txBody>
      </p:sp>
      <p:pic>
        <p:nvPicPr>
          <p:cNvPr id="230" name="Google Shape;230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57450" y="2062563"/>
            <a:ext cx="2857500" cy="193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1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Cases</a:t>
            </a:r>
            <a:endParaRPr/>
          </a:p>
        </p:txBody>
      </p:sp>
      <p:sp>
        <p:nvSpPr>
          <p:cNvPr id="236" name="Google Shape;236;p41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Session management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Caching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Support for complex data types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Distributed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Interface</a:t>
            </a:r>
            <a:endParaRPr/>
          </a:p>
        </p:txBody>
      </p:sp>
      <p:sp>
        <p:nvSpPr>
          <p:cNvPr id="72" name="Google Shape;72;p15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device or program enabling a user to communicate with a computer.</a:t>
            </a:r>
            <a:endParaRPr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E8E8E8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" sz="1500">
                <a:solidFill>
                  <a:srgbClr val="E8E8E8"/>
                </a:solidFill>
                <a:latin typeface="Arial"/>
                <a:ea typeface="Arial"/>
                <a:cs typeface="Arial"/>
                <a:sym typeface="Arial"/>
              </a:rPr>
              <a:t>Graphical user interface</a:t>
            </a:r>
            <a:r>
              <a:rPr lang="en" sz="1500">
                <a:solidFill>
                  <a:srgbClr val="E8E8E8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500">
              <a:solidFill>
                <a:srgbClr val="E8E8E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2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</a:t>
            </a:r>
            <a:endParaRPr/>
          </a:p>
        </p:txBody>
      </p:sp>
      <p:sp>
        <p:nvSpPr>
          <p:cNvPr id="242" name="Google Shape;242;p42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Redis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etcd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3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 Redis</a:t>
            </a:r>
            <a:endParaRPr/>
          </a:p>
        </p:txBody>
      </p:sp>
      <p:sp>
        <p:nvSpPr>
          <p:cNvPr id="248" name="Google Shape;248;p43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</a:t>
            </a:r>
            <a:r>
              <a:rPr lang="en"/>
              <a:t>ocker network create redis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docker run -dit --network redis –name redis_server  redis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docker run -it --network redis redis redis-cli -h redis_server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</a:t>
            </a:r>
            <a:r>
              <a:rPr lang="en"/>
              <a:t>et name foo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4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</a:t>
            </a:r>
            <a:r>
              <a:rPr lang="en"/>
              <a:t>-on etcd</a:t>
            </a:r>
            <a:endParaRPr/>
          </a:p>
        </p:txBody>
      </p:sp>
      <p:sp>
        <p:nvSpPr>
          <p:cNvPr id="254" name="Google Shape;254;p44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5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Further</a:t>
            </a:r>
            <a:r>
              <a:rPr lang="en"/>
              <a:t> reading</a:t>
            </a:r>
            <a:endParaRPr/>
          </a:p>
        </p:txBody>
      </p:sp>
      <p:sp>
        <p:nvSpPr>
          <p:cNvPr id="260" name="Google Shape;260;p45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https://aws.amazon.com/nosql/key-value/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6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databases</a:t>
            </a:r>
            <a:endParaRPr/>
          </a:p>
        </p:txBody>
      </p:sp>
      <p:sp>
        <p:nvSpPr>
          <p:cNvPr id="266" name="Google Shape;266;p46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4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is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Pros and Cons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Use case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Hands-On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7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oriented</a:t>
            </a:r>
            <a:endParaRPr/>
          </a:p>
        </p:txBody>
      </p:sp>
      <p:sp>
        <p:nvSpPr>
          <p:cNvPr id="273" name="Google Shape;273;p47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Document databases store data in documents, which are usually JSON-like structures that support a variety of data types. These types include strings; numbers like int, float, and long; dates; objects; arrays; and even nested documents. The data is stored in pairs, similar to key/value pairs.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8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</a:t>
            </a:r>
            <a:endParaRPr/>
          </a:p>
        </p:txBody>
      </p:sp>
      <p:sp>
        <p:nvSpPr>
          <p:cNvPr id="279" name="Google Shape;279;p48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Pros: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Schema-less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9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</a:t>
            </a:r>
            <a:endParaRPr/>
          </a:p>
        </p:txBody>
      </p:sp>
      <p:sp>
        <p:nvSpPr>
          <p:cNvPr id="285" name="Google Shape;285;p49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Cons: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Weak Atomicity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50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</a:t>
            </a:r>
            <a:endParaRPr/>
          </a:p>
        </p:txBody>
      </p:sp>
      <p:sp>
        <p:nvSpPr>
          <p:cNvPr id="291" name="Google Shape;291;p50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Content Management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Book Database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Catalog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51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 Mongo</a:t>
            </a:r>
            <a:endParaRPr/>
          </a:p>
        </p:txBody>
      </p:sp>
      <p:sp>
        <p:nvSpPr>
          <p:cNvPr id="297" name="Google Shape;297;p51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docker run -dit -p 27017:27017 \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-e MONGO_INITDB_ROOT_USERNAME=admin \   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-e MONGO_INITDB_ROOT_PASSWORD=pass \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mongo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</a:t>
            </a:r>
            <a:endParaRPr/>
          </a:p>
        </p:txBody>
      </p:sp>
      <p:sp>
        <p:nvSpPr>
          <p:cNvPr id="78" name="Google Shape;78;p16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database is an organized collection of data stored in a computer system and usually controlled by a database management system (DBMS).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52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Graph</a:t>
            </a:r>
            <a:endParaRPr/>
          </a:p>
        </p:txBody>
      </p:sp>
      <p:sp>
        <p:nvSpPr>
          <p:cNvPr id="303" name="Google Shape;303;p52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5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is 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Use cases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Example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53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…</a:t>
            </a:r>
            <a:endParaRPr/>
          </a:p>
        </p:txBody>
      </p:sp>
      <p:sp>
        <p:nvSpPr>
          <p:cNvPr id="310" name="Google Shape;310;p53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The term “graph” comes from the field of mathematics. A graph contains a collection of nodes and edges.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Nodes are vertices that store the data objects. Each node can have an unlimited number and types of relationships.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/>
              <a:t>Edges represent relationships between nodes. For example, edges can describe parent-child relationships, actions, or ownership. They can represent both one-to-many and many-to-many relationships. An edge always has a start node, end node, type, and direction.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4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</a:t>
            </a:r>
            <a:endParaRPr/>
          </a:p>
        </p:txBody>
      </p:sp>
      <p:sp>
        <p:nvSpPr>
          <p:cNvPr id="316" name="Google Shape;316;p54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Fraud detection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Recommendation engines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Route optimization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/>
              <a:t>Pattern discovery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5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</a:t>
            </a:r>
            <a:endParaRPr/>
          </a:p>
        </p:txBody>
      </p:sp>
      <p:sp>
        <p:nvSpPr>
          <p:cNvPr id="322" name="Google Shape;322;p55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/>
              <a:t>it clone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https://github.com/datastaxdevs/workshop-introduction-to-nosql.git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</a:t>
            </a:r>
            <a:r>
              <a:rPr lang="en"/>
              <a:t>ocker-compose up -d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 localhost:9091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DBMS</a:t>
            </a:r>
            <a:endParaRPr/>
          </a:p>
        </p:txBody>
      </p:sp>
      <p:sp>
        <p:nvSpPr>
          <p:cNvPr id="84" name="Google Shape;84;p17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DBMS? Database Management Systems (DBMS) are software systems used to store, retrieve, and run queries on data. </a:t>
            </a:r>
            <a:r>
              <a:rPr lang="en">
                <a:solidFill>
                  <a:schemeClr val="lt1"/>
                </a:solidFill>
              </a:rPr>
              <a:t>A DBMS serves as an interface between an end-user and a database</a:t>
            </a:r>
            <a:r>
              <a:rPr lang="en"/>
              <a:t>, allowing users to create, read, update, and delete data in the database.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Distributed</a:t>
            </a:r>
            <a:endParaRPr/>
          </a:p>
        </p:txBody>
      </p:sp>
      <p:sp>
        <p:nvSpPr>
          <p:cNvPr id="90" name="Google Shape;90;p18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lt1"/>
                </a:solidFill>
              </a:rPr>
              <a:t>A</a:t>
            </a:r>
            <a:r>
              <a:rPr i="1" lang="en">
                <a:solidFill>
                  <a:schemeClr val="lt1"/>
                </a:solidFill>
              </a:rPr>
              <a:t> distributed database is a database that runs and stores data across multiple computers, as opposed to doing everything on a single machine</a:t>
            </a:r>
            <a:r>
              <a:rPr lang="en"/>
              <a:t>. Typically, distributed database systems operate on two or more interconnected servers on a computer network.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Scaling</a:t>
            </a:r>
            <a:endParaRPr/>
          </a:p>
        </p:txBody>
      </p:sp>
      <p:sp>
        <p:nvSpPr>
          <p:cNvPr id="96" name="Google Shape;96;p19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Vertical Scaling</a:t>
            </a:r>
            <a:r>
              <a:rPr lang="en"/>
              <a:t> involves adding additional capabilities (such as processing power, memory or storage) to a single machine, to manage higher loads without adding multiple machines to the system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Horizontal Scaling</a:t>
            </a:r>
            <a:r>
              <a:rPr lang="en"/>
              <a:t> is the process of adding more machines or nodes to a resource pool in a system to distribute the workload.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Relational Databases</a:t>
            </a:r>
            <a:endParaRPr/>
          </a:p>
        </p:txBody>
      </p:sp>
      <p:sp>
        <p:nvSpPr>
          <p:cNvPr id="102" name="Google Shape;102;p2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Table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Relation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SQL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Hands-on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More theory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ctrTitle"/>
          </p:nvPr>
        </p:nvSpPr>
        <p:spPr>
          <a:xfrm>
            <a:off x="512700" y="15285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</a:t>
            </a:r>
            <a:endParaRPr/>
          </a:p>
        </p:txBody>
      </p:sp>
      <p:sp>
        <p:nvSpPr>
          <p:cNvPr id="108" name="Google Shape;108;p21"/>
          <p:cNvSpPr txBox="1"/>
          <p:nvPr>
            <p:ph idx="1" type="subTitle"/>
          </p:nvPr>
        </p:nvSpPr>
        <p:spPr>
          <a:xfrm>
            <a:off x="512700" y="1973827"/>
            <a:ext cx="8118600" cy="26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a relational database </a:t>
            </a:r>
            <a:r>
              <a:rPr lang="en"/>
              <a:t>all data is held in tables, which are made up of rows and columns. Each table has one or more columns, and each column is assigned a specific ”</a:t>
            </a:r>
            <a:r>
              <a:rPr lang="en"/>
              <a:t>datatype</a:t>
            </a:r>
            <a:r>
              <a:rPr lang="en"/>
              <a:t>”, such as an integer number, a sequence of characters (for text), or a date. Each row in the table has a value for each column.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